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0" r:id="rId3"/>
    <p:sldId id="257" r:id="rId4"/>
    <p:sldId id="259" r:id="rId5"/>
    <p:sldId id="258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2" r:id="rId15"/>
    <p:sldId id="271" r:id="rId16"/>
    <p:sldId id="270" r:id="rId17"/>
    <p:sldId id="273" r:id="rId18"/>
    <p:sldId id="274" r:id="rId19"/>
    <p:sldId id="275" r:id="rId20"/>
    <p:sldId id="276" r:id="rId21"/>
    <p:sldId id="27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-119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gwang\Documents\Fall%202014\Research\R-data\T10_S10.xlsx" TargetMode="Externa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C:\Users\ogwang\Documents\Fall%202014\Research\R-data\T10_S10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gwang\Documents\Fall%202014\Research\R-data\T15_S10.xlsx" TargetMode="Externa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oleObject" Target="file:///C:\Users\ogwang\Documents\Fall%202014\Research\R-data\T15_S10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9"/>
    </mc:Choice>
    <mc:Fallback>
      <c:style val="9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GWP Vs Cracking Threshold for 10 Year Budget</a:t>
            </a:r>
          </a:p>
        </c:rich>
      </c:tx>
      <c:layout/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GWP</c:v>
                </c:pt>
              </c:strCache>
            </c:strRef>
          </c:tx>
          <c:marker>
            <c:symbol val="none"/>
          </c:marker>
          <c:xVal>
            <c:numRef>
              <c:f>Sheet1!$B$2:$B$21</c:f>
              <c:numCache>
                <c:formatCode>General</c:formatCode>
                <c:ptCount val="20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  <c:pt idx="10">
                  <c:v>16</c:v>
                </c:pt>
                <c:pt idx="11">
                  <c:v>17</c:v>
                </c:pt>
                <c:pt idx="12">
                  <c:v>18</c:v>
                </c:pt>
                <c:pt idx="13">
                  <c:v>19</c:v>
                </c:pt>
                <c:pt idx="14">
                  <c:v>20</c:v>
                </c:pt>
                <c:pt idx="15">
                  <c:v>21</c:v>
                </c:pt>
                <c:pt idx="16">
                  <c:v>22</c:v>
                </c:pt>
                <c:pt idx="17">
                  <c:v>23</c:v>
                </c:pt>
                <c:pt idx="18">
                  <c:v>24</c:v>
                </c:pt>
                <c:pt idx="19">
                  <c:v>25</c:v>
                </c:pt>
              </c:numCache>
            </c:numRef>
          </c:xVal>
          <c:yVal>
            <c:numRef>
              <c:f>Sheet1!$C$2:$C$21</c:f>
              <c:numCache>
                <c:formatCode>_(* #,##0.00_);_(* \(#,##0.00\);_(* "-"??_);_(@_)</c:formatCode>
                <c:ptCount val="20"/>
                <c:pt idx="0">
                  <c:v>226.93259916</c:v>
                </c:pt>
                <c:pt idx="1">
                  <c:v>183.86934215399998</c:v>
                </c:pt>
                <c:pt idx="2">
                  <c:v>146.699347464</c:v>
                </c:pt>
                <c:pt idx="3">
                  <c:v>121.74029839799998</c:v>
                </c:pt>
                <c:pt idx="4">
                  <c:v>99.119985839999998</c:v>
                </c:pt>
                <c:pt idx="5">
                  <c:v>82.879251318000001</c:v>
                </c:pt>
                <c:pt idx="6">
                  <c:v>77.310936323999996</c:v>
                </c:pt>
                <c:pt idx="7">
                  <c:v>70.296937326000005</c:v>
                </c:pt>
                <c:pt idx="8">
                  <c:v>62.418622661999997</c:v>
                </c:pt>
                <c:pt idx="9">
                  <c:v>48.244729949999993</c:v>
                </c:pt>
                <c:pt idx="10">
                  <c:v>41.268309893999998</c:v>
                </c:pt>
                <c:pt idx="11">
                  <c:v>39.495468041999992</c:v>
                </c:pt>
                <c:pt idx="12">
                  <c:v>35.761889627999999</c:v>
                </c:pt>
                <c:pt idx="13">
                  <c:v>27.879153912</c:v>
                </c:pt>
                <c:pt idx="14">
                  <c:v>19.983155039999996</c:v>
                </c:pt>
                <c:pt idx="15">
                  <c:v>19.479155111999997</c:v>
                </c:pt>
                <c:pt idx="16">
                  <c:v>13.685366466</c:v>
                </c:pt>
                <c:pt idx="17">
                  <c:v>13.336103357999999</c:v>
                </c:pt>
                <c:pt idx="18">
                  <c:v>10.316524842</c:v>
                </c:pt>
                <c:pt idx="19">
                  <c:v>9.3284197199999994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1531904"/>
        <c:axId val="98427648"/>
      </c:scatterChart>
      <c:valAx>
        <c:axId val="91531904"/>
        <c:scaling>
          <c:orientation val="minMax"/>
          <c:max val="25"/>
          <c:min val="5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Cracking Threshold (%)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98427648"/>
        <c:crosses val="autoZero"/>
        <c:crossBetween val="midCat"/>
      </c:valAx>
      <c:valAx>
        <c:axId val="9842764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GWP (MTCO2)</a:t>
                </a:r>
              </a:p>
            </c:rich>
          </c:tx>
          <c:layout/>
          <c:overlay val="0"/>
        </c:title>
        <c:numFmt formatCode="_(* #,##0.00_);_(* \(#,##0.00\);_(* &quot;-&quot;??_);_(@_)" sourceLinked="1"/>
        <c:majorTickMark val="out"/>
        <c:minorTickMark val="none"/>
        <c:tickLblPos val="nextTo"/>
        <c:crossAx val="91531904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GWP Vs Cracking Threshold for 10 Year Budget</a:t>
            </a:r>
          </a:p>
        </c:rich>
      </c:tx>
      <c:layout/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GWP</c:v>
                </c:pt>
              </c:strCache>
            </c:strRef>
          </c:tx>
          <c:marker>
            <c:symbol val="none"/>
          </c:marker>
          <c:xVal>
            <c:numRef>
              <c:f>Sheet1!$B$2:$B$21</c:f>
              <c:numCache>
                <c:formatCode>General</c:formatCode>
                <c:ptCount val="20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  <c:pt idx="10">
                  <c:v>16</c:v>
                </c:pt>
                <c:pt idx="11">
                  <c:v>17</c:v>
                </c:pt>
                <c:pt idx="12">
                  <c:v>18</c:v>
                </c:pt>
                <c:pt idx="13">
                  <c:v>19</c:v>
                </c:pt>
                <c:pt idx="14">
                  <c:v>20</c:v>
                </c:pt>
                <c:pt idx="15">
                  <c:v>21</c:v>
                </c:pt>
                <c:pt idx="16">
                  <c:v>22</c:v>
                </c:pt>
                <c:pt idx="17">
                  <c:v>23</c:v>
                </c:pt>
                <c:pt idx="18">
                  <c:v>24</c:v>
                </c:pt>
                <c:pt idx="19">
                  <c:v>25</c:v>
                </c:pt>
              </c:numCache>
            </c:numRef>
          </c:xVal>
          <c:yVal>
            <c:numRef>
              <c:f>Sheet1!$C$2:$C$21</c:f>
              <c:numCache>
                <c:formatCode>_(* #,##0.00_);_(* \(#,##0.00\);_(* "-"??_);_(@_)</c:formatCode>
                <c:ptCount val="20"/>
                <c:pt idx="0">
                  <c:v>226.93259916</c:v>
                </c:pt>
                <c:pt idx="1">
                  <c:v>183.86934215399998</c:v>
                </c:pt>
                <c:pt idx="2">
                  <c:v>146.699347464</c:v>
                </c:pt>
                <c:pt idx="3">
                  <c:v>121.74029839799998</c:v>
                </c:pt>
                <c:pt idx="4">
                  <c:v>99.119985839999998</c:v>
                </c:pt>
                <c:pt idx="5">
                  <c:v>82.879251318000001</c:v>
                </c:pt>
                <c:pt idx="6">
                  <c:v>77.310936323999996</c:v>
                </c:pt>
                <c:pt idx="7">
                  <c:v>70.296937326000005</c:v>
                </c:pt>
                <c:pt idx="8">
                  <c:v>62.418622661999997</c:v>
                </c:pt>
                <c:pt idx="9">
                  <c:v>48.244729949999993</c:v>
                </c:pt>
                <c:pt idx="10">
                  <c:v>41.268309893999998</c:v>
                </c:pt>
                <c:pt idx="11">
                  <c:v>39.495468041999992</c:v>
                </c:pt>
                <c:pt idx="12">
                  <c:v>35.761889627999999</c:v>
                </c:pt>
                <c:pt idx="13">
                  <c:v>27.879153912</c:v>
                </c:pt>
                <c:pt idx="14">
                  <c:v>19.983155039999996</c:v>
                </c:pt>
                <c:pt idx="15">
                  <c:v>19.479155111999997</c:v>
                </c:pt>
                <c:pt idx="16">
                  <c:v>13.685366466</c:v>
                </c:pt>
                <c:pt idx="17">
                  <c:v>13.336103357999999</c:v>
                </c:pt>
                <c:pt idx="18">
                  <c:v>10.316524842</c:v>
                </c:pt>
                <c:pt idx="19">
                  <c:v>9.3284197199999994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469376"/>
        <c:axId val="98471296"/>
      </c:scatterChart>
      <c:valAx>
        <c:axId val="98469376"/>
        <c:scaling>
          <c:orientation val="minMax"/>
          <c:max val="25"/>
          <c:min val="5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Cracking Threshold (%)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98471296"/>
        <c:crosses val="autoZero"/>
        <c:crossBetween val="midCat"/>
        <c:majorUnit val="2"/>
      </c:valAx>
      <c:valAx>
        <c:axId val="9847129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GWP (MTCO2)</a:t>
                </a:r>
              </a:p>
            </c:rich>
          </c:tx>
          <c:layout/>
          <c:overlay val="0"/>
        </c:title>
        <c:numFmt formatCode="_(* #,##0.00_);_(* \(#,##0.00\);_(* &quot;-&quot;??_);_(@_)" sourceLinked="1"/>
        <c:majorTickMark val="out"/>
        <c:minorTickMark val="none"/>
        <c:tickLblPos val="nextTo"/>
        <c:crossAx val="98469376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Expected Annual Overlays Vs Cracking Threshold </a:t>
            </a:r>
          </a:p>
        </c:rich>
      </c:tx>
      <c:layout/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numRef>
              <c:f>Sheet1!$B$2:$B$21</c:f>
              <c:numCache>
                <c:formatCode>General</c:formatCode>
                <c:ptCount val="20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  <c:pt idx="10">
                  <c:v>16</c:v>
                </c:pt>
                <c:pt idx="11">
                  <c:v>17</c:v>
                </c:pt>
                <c:pt idx="12">
                  <c:v>18</c:v>
                </c:pt>
                <c:pt idx="13">
                  <c:v>19</c:v>
                </c:pt>
                <c:pt idx="14">
                  <c:v>20</c:v>
                </c:pt>
                <c:pt idx="15">
                  <c:v>21</c:v>
                </c:pt>
                <c:pt idx="16">
                  <c:v>22</c:v>
                </c:pt>
                <c:pt idx="17">
                  <c:v>23</c:v>
                </c:pt>
                <c:pt idx="18">
                  <c:v>24</c:v>
                </c:pt>
                <c:pt idx="19">
                  <c:v>25</c:v>
                </c:pt>
              </c:numCache>
            </c:numRef>
          </c:xVal>
          <c:yVal>
            <c:numRef>
              <c:f>Sheet1!$G$2:$G$21</c:f>
              <c:numCache>
                <c:formatCode>0</c:formatCode>
                <c:ptCount val="20"/>
                <c:pt idx="0">
                  <c:v>979.49333333333334</c:v>
                </c:pt>
                <c:pt idx="1">
                  <c:v>846.70666666666682</c:v>
                </c:pt>
                <c:pt idx="2">
                  <c:v>715.37666666666678</c:v>
                </c:pt>
                <c:pt idx="3">
                  <c:v>624.83333333333337</c:v>
                </c:pt>
                <c:pt idx="4">
                  <c:v>519.64666666666653</c:v>
                </c:pt>
                <c:pt idx="5">
                  <c:v>438.83999999999992</c:v>
                </c:pt>
                <c:pt idx="6">
                  <c:v>387.16666666666663</c:v>
                </c:pt>
                <c:pt idx="7">
                  <c:v>340.47666666666669</c:v>
                </c:pt>
                <c:pt idx="8">
                  <c:v>284.35666666666668</c:v>
                </c:pt>
                <c:pt idx="9">
                  <c:v>206.92333333333332</c:v>
                </c:pt>
                <c:pt idx="10">
                  <c:v>190.36333333333334</c:v>
                </c:pt>
                <c:pt idx="11">
                  <c:v>177.56</c:v>
                </c:pt>
                <c:pt idx="12">
                  <c:v>167.21</c:v>
                </c:pt>
                <c:pt idx="13">
                  <c:v>147.9666666666667</c:v>
                </c:pt>
                <c:pt idx="14">
                  <c:v>135.69999999999999</c:v>
                </c:pt>
                <c:pt idx="15">
                  <c:v>132.63333333333335</c:v>
                </c:pt>
                <c:pt idx="16">
                  <c:v>115</c:v>
                </c:pt>
                <c:pt idx="17">
                  <c:v>109.63333333333333</c:v>
                </c:pt>
                <c:pt idx="18">
                  <c:v>106.56666666666668</c:v>
                </c:pt>
                <c:pt idx="19">
                  <c:v>96.6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11488"/>
        <c:axId val="98525952"/>
      </c:scatterChart>
      <c:valAx>
        <c:axId val="9851148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100">
                    <a:latin typeface="Times New Roman" panose="02020603050405020304" pitchFamily="18" charset="0"/>
                    <a:cs typeface="Times New Roman" panose="02020603050405020304" pitchFamily="18" charset="0"/>
                  </a:defRPr>
                </a:pPr>
                <a:r>
                  <a:rPr lang="en-US" sz="11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Cracking Threshold (%)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98525952"/>
        <c:crosses val="autoZero"/>
        <c:crossBetween val="midCat"/>
      </c:valAx>
      <c:valAx>
        <c:axId val="9852595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100">
                    <a:latin typeface="Times New Roman" panose="02020603050405020304" pitchFamily="18" charset="0"/>
                    <a:cs typeface="Times New Roman" panose="02020603050405020304" pitchFamily="18" charset="0"/>
                  </a:defRPr>
                </a:pPr>
                <a:r>
                  <a:rPr lang="en-US" sz="11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E[# Overlays]</a:t>
                </a:r>
              </a:p>
            </c:rich>
          </c:tx>
          <c:layout>
            <c:manualLayout>
              <c:xMode val="edge"/>
              <c:yMode val="edge"/>
              <c:x val="3.0555555555555555E-2"/>
              <c:y val="0.35368219597550304"/>
            </c:manualLayout>
          </c:layout>
          <c:overlay val="0"/>
        </c:title>
        <c:numFmt formatCode="0" sourceLinked="1"/>
        <c:majorTickMark val="out"/>
        <c:minorTickMark val="none"/>
        <c:tickLblPos val="nextTo"/>
        <c:crossAx val="98511488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Expected Annual Overlays Vs Cracking Threshold </a:t>
            </a:r>
          </a:p>
        </c:rich>
      </c:tx>
      <c:layout/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numRef>
              <c:f>Sheet1!$B$2:$B$21</c:f>
              <c:numCache>
                <c:formatCode>General</c:formatCode>
                <c:ptCount val="20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  <c:pt idx="10">
                  <c:v>16</c:v>
                </c:pt>
                <c:pt idx="11">
                  <c:v>17</c:v>
                </c:pt>
                <c:pt idx="12">
                  <c:v>18</c:v>
                </c:pt>
                <c:pt idx="13">
                  <c:v>19</c:v>
                </c:pt>
                <c:pt idx="14">
                  <c:v>20</c:v>
                </c:pt>
                <c:pt idx="15">
                  <c:v>21</c:v>
                </c:pt>
                <c:pt idx="16">
                  <c:v>22</c:v>
                </c:pt>
                <c:pt idx="17">
                  <c:v>23</c:v>
                </c:pt>
                <c:pt idx="18">
                  <c:v>24</c:v>
                </c:pt>
                <c:pt idx="19">
                  <c:v>25</c:v>
                </c:pt>
              </c:numCache>
            </c:numRef>
          </c:xVal>
          <c:yVal>
            <c:numRef>
              <c:f>Sheet1!$G$2:$G$21</c:f>
              <c:numCache>
                <c:formatCode>0</c:formatCode>
                <c:ptCount val="20"/>
                <c:pt idx="0">
                  <c:v>979.49333333333334</c:v>
                </c:pt>
                <c:pt idx="1">
                  <c:v>846.70666666666682</c:v>
                </c:pt>
                <c:pt idx="2">
                  <c:v>715.37666666666678</c:v>
                </c:pt>
                <c:pt idx="3">
                  <c:v>624.83333333333337</c:v>
                </c:pt>
                <c:pt idx="4">
                  <c:v>519.64666666666653</c:v>
                </c:pt>
                <c:pt idx="5">
                  <c:v>438.83999999999992</c:v>
                </c:pt>
                <c:pt idx="6">
                  <c:v>387.16666666666663</c:v>
                </c:pt>
                <c:pt idx="7">
                  <c:v>340.47666666666669</c:v>
                </c:pt>
                <c:pt idx="8">
                  <c:v>284.35666666666668</c:v>
                </c:pt>
                <c:pt idx="9">
                  <c:v>206.92333333333332</c:v>
                </c:pt>
                <c:pt idx="10">
                  <c:v>190.36333333333334</c:v>
                </c:pt>
                <c:pt idx="11">
                  <c:v>177.56</c:v>
                </c:pt>
                <c:pt idx="12">
                  <c:v>167.21</c:v>
                </c:pt>
                <c:pt idx="13">
                  <c:v>147.9666666666667</c:v>
                </c:pt>
                <c:pt idx="14">
                  <c:v>135.69999999999999</c:v>
                </c:pt>
                <c:pt idx="15">
                  <c:v>132.63333333333335</c:v>
                </c:pt>
                <c:pt idx="16">
                  <c:v>115</c:v>
                </c:pt>
                <c:pt idx="17">
                  <c:v>109.63333333333333</c:v>
                </c:pt>
                <c:pt idx="18">
                  <c:v>106.56666666666668</c:v>
                </c:pt>
                <c:pt idx="19">
                  <c:v>96.6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8548352"/>
        <c:axId val="98562816"/>
      </c:scatterChart>
      <c:valAx>
        <c:axId val="98548352"/>
        <c:scaling>
          <c:orientation val="minMax"/>
          <c:max val="26"/>
          <c:min val="6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Cracking Threshold (%)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98562816"/>
        <c:crosses val="autoZero"/>
        <c:crossBetween val="midCat"/>
        <c:majorUnit val="2"/>
      </c:valAx>
      <c:valAx>
        <c:axId val="9856281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E[# Overlays]</a:t>
                </a:r>
              </a:p>
            </c:rich>
          </c:tx>
          <c:layout>
            <c:manualLayout>
              <c:xMode val="edge"/>
              <c:yMode val="edge"/>
              <c:x val="3.0555555555555555E-2"/>
              <c:y val="0.35368219597550304"/>
            </c:manualLayout>
          </c:layout>
          <c:overlay val="0"/>
        </c:title>
        <c:numFmt formatCode="0" sourceLinked="1"/>
        <c:majorTickMark val="out"/>
        <c:minorTickMark val="none"/>
        <c:tickLblPos val="nextTo"/>
        <c:crossAx val="98548352"/>
        <c:crosses val="autoZero"/>
        <c:crossBetween val="midCat"/>
        <c:majorUnit val="100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0.17431</cdr:x>
      <cdr:y>0.40323</cdr:y>
    </cdr:from>
    <cdr:to>
      <cdr:x>0.2868</cdr:x>
      <cdr:y>0.40323</cdr:y>
    </cdr:to>
    <cdr:cxnSp macro="">
      <cdr:nvCxnSpPr>
        <cdr:cNvPr id="3" name="Straight Arrow Connector 2"/>
        <cdr:cNvCxnSpPr/>
      </cdr:nvCxnSpPr>
      <cdr:spPr>
        <a:xfrm xmlns:a="http://schemas.openxmlformats.org/drawingml/2006/main">
          <a:off x="1447800" y="1905000"/>
          <a:ext cx="934340" cy="0"/>
        </a:xfrm>
        <a:prstGeom xmlns:a="http://schemas.openxmlformats.org/drawingml/2006/main" prst="straightConnector1">
          <a:avLst/>
        </a:prstGeom>
        <a:ln xmlns:a="http://schemas.openxmlformats.org/drawingml/2006/main">
          <a:tailEnd type="arrow"/>
        </a:ln>
      </cdr:spPr>
      <cdr:style>
        <a:lnRef xmlns:a="http://schemas.openxmlformats.org/drawingml/2006/main" idx="3">
          <a:schemeClr val="accent3"/>
        </a:lnRef>
        <a:fillRef xmlns:a="http://schemas.openxmlformats.org/drawingml/2006/main" idx="0">
          <a:schemeClr val="accent3"/>
        </a:fillRef>
        <a:effectRef xmlns:a="http://schemas.openxmlformats.org/drawingml/2006/main" idx="2">
          <a:schemeClr val="accent3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0.2844</cdr:x>
      <cdr:y>0.40323</cdr:y>
    </cdr:from>
    <cdr:to>
      <cdr:x>0.2868</cdr:x>
      <cdr:y>0.80645</cdr:y>
    </cdr:to>
    <cdr:cxnSp macro="">
      <cdr:nvCxnSpPr>
        <cdr:cNvPr id="7" name="Straight Arrow Connector 6"/>
        <cdr:cNvCxnSpPr/>
      </cdr:nvCxnSpPr>
      <cdr:spPr>
        <a:xfrm xmlns:a="http://schemas.openxmlformats.org/drawingml/2006/main" flipH="1">
          <a:off x="2362200" y="1905000"/>
          <a:ext cx="19940" cy="1905000"/>
        </a:xfrm>
        <a:prstGeom xmlns:a="http://schemas.openxmlformats.org/drawingml/2006/main" prst="straightConnector1">
          <a:avLst/>
        </a:prstGeom>
        <a:ln xmlns:a="http://schemas.openxmlformats.org/drawingml/2006/main">
          <a:tailEnd type="arrow"/>
        </a:ln>
      </cdr:spPr>
      <cdr:style>
        <a:lnRef xmlns:a="http://schemas.openxmlformats.org/drawingml/2006/main" idx="2">
          <a:schemeClr val="accent5"/>
        </a:lnRef>
        <a:fillRef xmlns:a="http://schemas.openxmlformats.org/drawingml/2006/main" idx="0">
          <a:schemeClr val="accent5"/>
        </a:fillRef>
        <a:effectRef xmlns:a="http://schemas.openxmlformats.org/drawingml/2006/main" idx="1">
          <a:schemeClr val="accent5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0.05882</cdr:x>
      <cdr:y>0.29619</cdr:y>
    </cdr:from>
    <cdr:to>
      <cdr:x>1</cdr:x>
      <cdr:y>0.29619</cdr:y>
    </cdr:to>
    <cdr:cxnSp macro="">
      <cdr:nvCxnSpPr>
        <cdr:cNvPr id="3" name="Straight Connector 2"/>
        <cdr:cNvCxnSpPr/>
      </cdr:nvCxnSpPr>
      <cdr:spPr>
        <a:xfrm xmlns:a="http://schemas.openxmlformats.org/drawingml/2006/main">
          <a:off x="457200" y="1295400"/>
          <a:ext cx="7315200" cy="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2">
          <a:schemeClr val="accent4"/>
        </a:lnRef>
        <a:fillRef xmlns:a="http://schemas.openxmlformats.org/drawingml/2006/main" idx="0">
          <a:schemeClr val="accent4"/>
        </a:fillRef>
        <a:effectRef xmlns:a="http://schemas.openxmlformats.org/drawingml/2006/main" idx="1">
          <a:schemeClr val="accent4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0.31373</cdr:x>
      <cdr:y>0.48784</cdr:y>
    </cdr:from>
    <cdr:to>
      <cdr:x>0.31373</cdr:x>
      <cdr:y>0.80145</cdr:y>
    </cdr:to>
    <cdr:cxnSp macro="">
      <cdr:nvCxnSpPr>
        <cdr:cNvPr id="5" name="Straight Arrow Connector 4"/>
        <cdr:cNvCxnSpPr/>
      </cdr:nvCxnSpPr>
      <cdr:spPr>
        <a:xfrm xmlns:a="http://schemas.openxmlformats.org/drawingml/2006/main" flipV="1">
          <a:off x="2438400" y="2133600"/>
          <a:ext cx="0" cy="1371600"/>
        </a:xfrm>
        <a:prstGeom xmlns:a="http://schemas.openxmlformats.org/drawingml/2006/main" prst="straightConnector1">
          <a:avLst/>
        </a:prstGeom>
        <a:ln xmlns:a="http://schemas.openxmlformats.org/drawingml/2006/main">
          <a:tailEnd type="arrow"/>
        </a:ln>
      </cdr:spPr>
      <cdr:style>
        <a:lnRef xmlns:a="http://schemas.openxmlformats.org/drawingml/2006/main" idx="2">
          <a:schemeClr val="accent3"/>
        </a:lnRef>
        <a:fillRef xmlns:a="http://schemas.openxmlformats.org/drawingml/2006/main" idx="0">
          <a:schemeClr val="accent3"/>
        </a:fillRef>
        <a:effectRef xmlns:a="http://schemas.openxmlformats.org/drawingml/2006/main" idx="1">
          <a:schemeClr val="accent3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0.14706</cdr:x>
      <cdr:y>0.48784</cdr:y>
    </cdr:from>
    <cdr:to>
      <cdr:x>0.31373</cdr:x>
      <cdr:y>0.48784</cdr:y>
    </cdr:to>
    <cdr:cxnSp macro="">
      <cdr:nvCxnSpPr>
        <cdr:cNvPr id="7" name="Straight Arrow Connector 6"/>
        <cdr:cNvCxnSpPr/>
      </cdr:nvCxnSpPr>
      <cdr:spPr>
        <a:xfrm xmlns:a="http://schemas.openxmlformats.org/drawingml/2006/main" flipH="1">
          <a:off x="1143000" y="2133600"/>
          <a:ext cx="1295400" cy="0"/>
        </a:xfrm>
        <a:prstGeom xmlns:a="http://schemas.openxmlformats.org/drawingml/2006/main" prst="straightConnector1">
          <a:avLst/>
        </a:prstGeom>
        <a:ln xmlns:a="http://schemas.openxmlformats.org/drawingml/2006/main">
          <a:tailEnd type="arrow"/>
        </a:ln>
      </cdr:spPr>
      <cdr:style>
        <a:lnRef xmlns:a="http://schemas.openxmlformats.org/drawingml/2006/main" idx="2">
          <a:schemeClr val="accent3"/>
        </a:lnRef>
        <a:fillRef xmlns:a="http://schemas.openxmlformats.org/drawingml/2006/main" idx="0">
          <a:schemeClr val="accent3"/>
        </a:fillRef>
        <a:effectRef xmlns:a="http://schemas.openxmlformats.org/drawingml/2006/main" idx="1">
          <a:schemeClr val="accent3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png>
</file>

<file path=ppt/media/image10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24E288-2C59-4C0F-B213-E4EC024996FE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612434-434E-4922-A1B9-1F5AE902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98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mission of the Preservation Program is: “To maintain, preserve, and extend the life and utility of prior investments in transportation systems and services.” (RCW 47.04.280).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612434-434E-4922-A1B9-1F5AE902E3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7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History has shown that the condition indicators that “trigger” rehabilitation are usually the cracking and rutting indices (described in Section 3.1). This is because roughness tends to be a lagging indicator that appears later because the road was not rehabilitated when it was Due.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612434-434E-4922-A1B9-1F5AE902E3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09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78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43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99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65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14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35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13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097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1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16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778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5AFB2-3ADE-4869-94FD-62402115317B}" type="datetimeFigureOut">
              <a:rPr lang="en-US" smtClean="0"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F957E-CF5F-4F06-8B7C-FA48FA9F1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544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Making Informed Predictions of Pavement Life and Life-Cycle Emissions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Carbon Budgets for Pavement Maintenance might evolve..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657600" y="52578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Allan </a:t>
            </a:r>
            <a:r>
              <a:rPr lang="en-US" dirty="0" err="1" smtClean="0"/>
              <a:t>Ogwang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43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Study: Washington State PMS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rmAutofit/>
          </a:bodyPr>
          <a:lstStyle/>
          <a:p>
            <a:r>
              <a:rPr lang="en-US" dirty="0" smtClean="0"/>
              <a:t>State legislature has established the ‘Pavement Preservation Program’</a:t>
            </a:r>
          </a:p>
          <a:p>
            <a:pPr lvl="1"/>
            <a:r>
              <a:rPr lang="en-US" dirty="0" smtClean="0"/>
              <a:t>WSDOT plans for preservation of road network based on rehabilitation needs (resurfacings) for short and </a:t>
            </a:r>
            <a:r>
              <a:rPr lang="en-US" b="1" dirty="0" smtClean="0"/>
              <a:t>long term (10 years).</a:t>
            </a:r>
            <a:endParaRPr lang="en-US" dirty="0" smtClean="0"/>
          </a:p>
          <a:p>
            <a:r>
              <a:rPr lang="en-US" dirty="0" smtClean="0"/>
              <a:t>Three basic pavement types:</a:t>
            </a:r>
          </a:p>
          <a:p>
            <a:pPr lvl="1"/>
            <a:r>
              <a:rPr lang="en-US" dirty="0" smtClean="0"/>
              <a:t>Asphalt (resurfacings frequency: 11-17 </a:t>
            </a:r>
            <a:r>
              <a:rPr lang="en-US" dirty="0" err="1" smtClean="0"/>
              <a:t>yrs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Chip seal (6-8 years)</a:t>
            </a:r>
          </a:p>
          <a:p>
            <a:pPr lvl="1"/>
            <a:r>
              <a:rPr lang="en-US" dirty="0" smtClean="0"/>
              <a:t>Concrete Pavement (50 years)</a:t>
            </a:r>
          </a:p>
        </p:txBody>
      </p:sp>
    </p:spTree>
    <p:extLst>
      <p:ext uri="{BB962C8B-B14F-4D97-AF65-F5344CB8AC3E}">
        <p14:creationId xmlns:p14="http://schemas.microsoft.com/office/powerpoint/2010/main" val="964934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WSDOT PMS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triggers rehabilitation?</a:t>
            </a:r>
          </a:p>
          <a:p>
            <a:pPr lvl="1"/>
            <a:r>
              <a:rPr lang="en-US" dirty="0" smtClean="0"/>
              <a:t>Cracking?</a:t>
            </a:r>
          </a:p>
          <a:p>
            <a:pPr lvl="1"/>
            <a:r>
              <a:rPr lang="en-US" dirty="0" smtClean="0"/>
              <a:t>Rutting?</a:t>
            </a:r>
          </a:p>
          <a:p>
            <a:pPr lvl="1"/>
            <a:r>
              <a:rPr lang="en-US" dirty="0" smtClean="0"/>
              <a:t>Roughness?</a:t>
            </a:r>
          </a:p>
          <a:p>
            <a:r>
              <a:rPr lang="en-US" dirty="0" smtClean="0"/>
              <a:t>Knowledge of the above determines frequency of overlay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132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Pavement Distress Evolution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08181"/>
            <a:ext cx="8229600" cy="3710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43000" y="3472934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Nakat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/>
              <a:t>Madanat</a:t>
            </a:r>
            <a:r>
              <a:rPr lang="en-US" dirty="0"/>
              <a:t>, 2010) </a:t>
            </a:r>
          </a:p>
        </p:txBody>
      </p:sp>
      <p:sp>
        <p:nvSpPr>
          <p:cNvPr id="5" name="Oval 4"/>
          <p:cNvSpPr/>
          <p:nvPr/>
        </p:nvSpPr>
        <p:spPr>
          <a:xfrm>
            <a:off x="457200" y="1784866"/>
            <a:ext cx="4191000" cy="240613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1905000" y="1295400"/>
            <a:ext cx="3200400" cy="4637400"/>
          </a:xfrm>
          <a:custGeom>
            <a:avLst/>
            <a:gdLst>
              <a:gd name="connsiteX0" fmla="*/ 2844000 w 2844000"/>
              <a:gd name="connsiteY0" fmla="*/ 0 h 4183200"/>
              <a:gd name="connsiteX1" fmla="*/ 2685600 w 2844000"/>
              <a:gd name="connsiteY1" fmla="*/ 237600 h 4183200"/>
              <a:gd name="connsiteX2" fmla="*/ 2736000 w 2844000"/>
              <a:gd name="connsiteY2" fmla="*/ 777600 h 4183200"/>
              <a:gd name="connsiteX3" fmla="*/ 2397600 w 2844000"/>
              <a:gd name="connsiteY3" fmla="*/ 2016000 h 4183200"/>
              <a:gd name="connsiteX4" fmla="*/ 1807200 w 2844000"/>
              <a:gd name="connsiteY4" fmla="*/ 2455200 h 4183200"/>
              <a:gd name="connsiteX5" fmla="*/ 540000 w 2844000"/>
              <a:gd name="connsiteY5" fmla="*/ 2779200 h 4183200"/>
              <a:gd name="connsiteX6" fmla="*/ 0 w 2844000"/>
              <a:gd name="connsiteY6" fmla="*/ 4183200 h 418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44000" h="4183200">
                <a:moveTo>
                  <a:pt x="2844000" y="0"/>
                </a:moveTo>
                <a:cubicBezTo>
                  <a:pt x="2773800" y="54000"/>
                  <a:pt x="2703600" y="108000"/>
                  <a:pt x="2685600" y="237600"/>
                </a:cubicBezTo>
                <a:cubicBezTo>
                  <a:pt x="2667600" y="367200"/>
                  <a:pt x="2784000" y="481200"/>
                  <a:pt x="2736000" y="777600"/>
                </a:cubicBezTo>
                <a:cubicBezTo>
                  <a:pt x="2688000" y="1074000"/>
                  <a:pt x="2552400" y="1736400"/>
                  <a:pt x="2397600" y="2016000"/>
                </a:cubicBezTo>
                <a:cubicBezTo>
                  <a:pt x="2242800" y="2295600"/>
                  <a:pt x="2116800" y="2328000"/>
                  <a:pt x="1807200" y="2455200"/>
                </a:cubicBezTo>
                <a:cubicBezTo>
                  <a:pt x="1497600" y="2582400"/>
                  <a:pt x="841200" y="2491200"/>
                  <a:pt x="540000" y="2779200"/>
                </a:cubicBezTo>
                <a:cubicBezTo>
                  <a:pt x="238800" y="3067200"/>
                  <a:pt x="93600" y="3946800"/>
                  <a:pt x="0" y="418320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80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Methodology: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Minimize the cracking threshold subject to an Emissions Budget</a:t>
            </a:r>
          </a:p>
          <a:p>
            <a:r>
              <a:rPr lang="en-US" dirty="0" smtClean="0"/>
              <a:t>Dataset </a:t>
            </a:r>
            <a:r>
              <a:rPr lang="en-US" dirty="0" smtClean="0"/>
              <a:t>contains 999 segments selected from WSDOT pavements</a:t>
            </a:r>
          </a:p>
          <a:p>
            <a:r>
              <a:rPr lang="en-US" dirty="0" smtClean="0"/>
              <a:t>Emission categories:</a:t>
            </a:r>
          </a:p>
          <a:p>
            <a:pPr lvl="1"/>
            <a:r>
              <a:rPr lang="en-US" dirty="0" smtClean="0"/>
              <a:t>Agency (resurfacings)</a:t>
            </a:r>
          </a:p>
          <a:p>
            <a:pPr lvl="1"/>
            <a:r>
              <a:rPr lang="en-US" dirty="0" smtClean="0"/>
              <a:t>User emissions </a:t>
            </a:r>
          </a:p>
          <a:p>
            <a:r>
              <a:rPr lang="en-US" dirty="0" smtClean="0"/>
              <a:t>Use crack initiation and Crack progression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754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6397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/>
          <a:srcRect l="-1" t="5864" r="-1334"/>
          <a:stretch/>
        </p:blipFill>
        <p:spPr>
          <a:xfrm>
            <a:off x="1676400" y="914400"/>
            <a:ext cx="56388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4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Results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338794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18773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results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1107163"/>
              </p:ext>
            </p:extLst>
          </p:nvPr>
        </p:nvGraphicFramePr>
        <p:xfrm>
          <a:off x="533400" y="1447800"/>
          <a:ext cx="8305800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1981200" y="5029200"/>
            <a:ext cx="4953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Left Arrow 13"/>
          <p:cNvSpPr/>
          <p:nvPr/>
        </p:nvSpPr>
        <p:spPr>
          <a:xfrm rot="902200">
            <a:off x="5489873" y="4476514"/>
            <a:ext cx="1338936" cy="261677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981200" y="4648200"/>
            <a:ext cx="3235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225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Results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0622606"/>
              </p:ext>
            </p:extLst>
          </p:nvPr>
        </p:nvGraphicFramePr>
        <p:xfrm>
          <a:off x="457200" y="1371600"/>
          <a:ext cx="8229600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105400" y="2438401"/>
            <a:ext cx="2514600" cy="120032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Average</a:t>
            </a:r>
            <a:r>
              <a:rPr lang="en-US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resurfacing frequency is 14 years</a:t>
            </a:r>
          </a:p>
          <a:p>
            <a:r>
              <a:rPr lang="en-US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(WSDOT)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92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Results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1493900"/>
              </p:ext>
            </p:extLst>
          </p:nvPr>
        </p:nvGraphicFramePr>
        <p:xfrm>
          <a:off x="533400" y="1752600"/>
          <a:ext cx="7772400" cy="43735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1981200" y="3048000"/>
            <a:ext cx="0" cy="2209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3694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Application..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1" y="1295400"/>
            <a:ext cx="7239000" cy="4830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7553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 outlook of pavement management decisions have been purely </a:t>
            </a:r>
            <a:r>
              <a:rPr lang="en-US" dirty="0" smtClean="0"/>
              <a:t>economic; as </a:t>
            </a:r>
            <a:r>
              <a:rPr lang="en-US" dirty="0"/>
              <a:t>the </a:t>
            </a:r>
            <a:r>
              <a:rPr lang="en-US" b="1" dirty="0"/>
              <a:t>user costs </a:t>
            </a:r>
            <a:r>
              <a:rPr lang="en-US" dirty="0"/>
              <a:t>tend to increase with the deterioration of road </a:t>
            </a:r>
            <a:r>
              <a:rPr lang="en-US" dirty="0" smtClean="0"/>
              <a:t>condition. NCHRP Report</a:t>
            </a:r>
            <a:r>
              <a:rPr lang="en-US" dirty="0"/>
              <a:t> </a:t>
            </a:r>
            <a:r>
              <a:rPr lang="en-US" dirty="0" smtClean="0"/>
              <a:t>(2012), Washington DOT Report (2010)</a:t>
            </a:r>
          </a:p>
          <a:p>
            <a:r>
              <a:rPr lang="en-US" dirty="0" err="1" smtClean="0"/>
              <a:t>Lutsey</a:t>
            </a:r>
            <a:r>
              <a:rPr lang="en-US" dirty="0" smtClean="0"/>
              <a:t> and </a:t>
            </a:r>
            <a:r>
              <a:rPr lang="en-US" dirty="0" err="1" smtClean="0"/>
              <a:t>Sperling</a:t>
            </a:r>
            <a:r>
              <a:rPr lang="en-US" dirty="0" smtClean="0"/>
              <a:t>, 2009 expounds on importance of pavement in GWP for Transportation sector</a:t>
            </a:r>
          </a:p>
          <a:p>
            <a:r>
              <a:rPr lang="en-US" dirty="0" err="1" smtClean="0"/>
              <a:t>Santero</a:t>
            </a:r>
            <a:r>
              <a:rPr lang="en-US" dirty="0" smtClean="0"/>
              <a:t> and Horvath 2009, </a:t>
            </a:r>
            <a:r>
              <a:rPr lang="en-US" dirty="0" err="1" smtClean="0"/>
              <a:t>Sathaye</a:t>
            </a:r>
            <a:r>
              <a:rPr lang="en-US" dirty="0" smtClean="0"/>
              <a:t> et al. 2010, </a:t>
            </a:r>
            <a:r>
              <a:rPr lang="en-US" dirty="0" err="1" smtClean="0"/>
              <a:t>Lidicker</a:t>
            </a:r>
            <a:r>
              <a:rPr lang="en-US" dirty="0" smtClean="0"/>
              <a:t> et.al 2013. Incorporation of GHGs emissions as </a:t>
            </a:r>
            <a:r>
              <a:rPr lang="en-US" dirty="0"/>
              <a:t>part of the pavement management decision policy criteria in the transportation </a:t>
            </a:r>
            <a:r>
              <a:rPr lang="en-US" dirty="0" smtClean="0"/>
              <a:t>sector</a:t>
            </a:r>
          </a:p>
        </p:txBody>
      </p:sp>
    </p:spTree>
    <p:extLst>
      <p:ext uri="{BB962C8B-B14F-4D97-AF65-F5344CB8AC3E}">
        <p14:creationId xmlns:p14="http://schemas.microsoft.com/office/powerpoint/2010/main" val="2162764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</a:t>
            </a:r>
            <a:r>
              <a:rPr lang="en-US" dirty="0" err="1" smtClean="0"/>
              <a:t>ctnd</a:t>
            </a:r>
            <a:r>
              <a:rPr lang="en-US" dirty="0" smtClean="0"/>
              <a:t>..</a:t>
            </a:r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71600"/>
            <a:ext cx="7239000" cy="4830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9450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Implications: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Informed decision making as per GWP of maintenance practices</a:t>
            </a:r>
          </a:p>
          <a:p>
            <a:r>
              <a:rPr lang="en-US" dirty="0" smtClean="0"/>
              <a:t>More realistic predictions of pavement life</a:t>
            </a:r>
          </a:p>
          <a:p>
            <a:r>
              <a:rPr lang="en-US" dirty="0" smtClean="0"/>
              <a:t>Fair assessment of budget requirements</a:t>
            </a:r>
          </a:p>
          <a:p>
            <a:r>
              <a:rPr lang="en-US" dirty="0" smtClean="0"/>
              <a:t>Provides a basis for comparative analysis of worthwhile investments.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996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IPCC; not more than I trillion tons of Carbon can be released to end of century to maintain the warming below 3.6</a:t>
            </a:r>
            <a:r>
              <a:rPr lang="en-US" baseline="30000" dirty="0" smtClean="0"/>
              <a:t>o</a:t>
            </a:r>
            <a:r>
              <a:rPr lang="en-US" dirty="0" smtClean="0"/>
              <a:t>F</a:t>
            </a:r>
          </a:p>
          <a:p>
            <a:r>
              <a:rPr lang="en-US" dirty="0" smtClean="0"/>
              <a:t>[by 2011, </a:t>
            </a:r>
            <a:r>
              <a:rPr lang="en-US" dirty="0"/>
              <a:t>469 billion </a:t>
            </a:r>
            <a:r>
              <a:rPr lang="en-US" dirty="0" smtClean="0"/>
              <a:t>tons </a:t>
            </a:r>
            <a:r>
              <a:rPr lang="en-US" dirty="0"/>
              <a:t>of the carbon budget left till the end of the century. </a:t>
            </a:r>
            <a:r>
              <a:rPr lang="en-US" dirty="0" smtClean="0"/>
              <a:t>]</a:t>
            </a:r>
          </a:p>
          <a:p>
            <a:r>
              <a:rPr lang="en-US" dirty="0"/>
              <a:t>Transportation emissions contribute </a:t>
            </a:r>
            <a:r>
              <a:rPr lang="en-US" dirty="0" smtClean="0"/>
              <a:t>14% </a:t>
            </a:r>
            <a:r>
              <a:rPr lang="en-US" dirty="0"/>
              <a:t>of the global emissions and 28% in the US [EPA, 2014</a:t>
            </a:r>
            <a:r>
              <a:rPr lang="en-US" dirty="0" smtClean="0"/>
              <a:t>]</a:t>
            </a:r>
          </a:p>
          <a:p>
            <a:r>
              <a:rPr lang="en-US" dirty="0" smtClean="0"/>
              <a:t>California AB32, emissions budget not unprecedented.</a:t>
            </a:r>
          </a:p>
        </p:txBody>
      </p:sp>
    </p:spTree>
    <p:extLst>
      <p:ext uri="{BB962C8B-B14F-4D97-AF65-F5344CB8AC3E}">
        <p14:creationId xmlns:p14="http://schemas.microsoft.com/office/powerpoint/2010/main" val="1772842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295" y="1447800"/>
            <a:ext cx="7311588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6036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Pavement Management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600200"/>
            <a:ext cx="5661050" cy="3836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200" y="5820798"/>
            <a:ext cx="731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Source: Franklin Pavement Management, LLC. &lt;http://www.franklinpavement.com/pavement-management.html&gt;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89920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Pavement </a:t>
            </a:r>
            <a:r>
              <a:rPr lang="en-US" dirty="0" err="1" smtClean="0"/>
              <a:t>Mgt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676400"/>
            <a:ext cx="7315422" cy="3220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66800" y="5410200"/>
            <a:ext cx="7391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Source: Agile Assets, “</a:t>
            </a:r>
            <a:r>
              <a:rPr lang="en-US" sz="1200" dirty="0"/>
              <a:t>Pavement Management, an Important Validation of the Pavement Performance </a:t>
            </a:r>
            <a:r>
              <a:rPr lang="en-US" sz="1200" dirty="0" smtClean="0"/>
              <a:t>Concept”</a:t>
            </a:r>
            <a:endParaRPr lang="en-US" sz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5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Pavement Distresses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Cracking</a:t>
            </a:r>
          </a:p>
          <a:p>
            <a:r>
              <a:rPr lang="en-US" dirty="0" smtClean="0"/>
              <a:t>Rutting </a:t>
            </a:r>
          </a:p>
          <a:p>
            <a:r>
              <a:rPr lang="en-US" dirty="0" smtClean="0"/>
              <a:t>Roughness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143000"/>
            <a:ext cx="3200400" cy="239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 descr="http://www.pavementinteractive.org/wp-content/uploads/2008/05/Mvc-037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364325"/>
            <a:ext cx="4495800" cy="3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Smoothing Machi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533775"/>
            <a:ext cx="4039425" cy="22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187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Asphalt Pavement Preservation Treatments</a:t>
            </a:r>
            <a:endParaRPr lang="en-US" sz="28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56" y="1185454"/>
            <a:ext cx="3837479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185453"/>
            <a:ext cx="3657600" cy="253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77" y="3720772"/>
            <a:ext cx="3950435" cy="2962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7252" y="3833261"/>
            <a:ext cx="3777496" cy="282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685800" y="2971800"/>
            <a:ext cx="1828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FF00"/>
                </a:solidFill>
              </a:rPr>
              <a:t>Crack seal </a:t>
            </a:r>
          </a:p>
        </p:txBody>
      </p:sp>
      <p:sp>
        <p:nvSpPr>
          <p:cNvPr id="9" name="Rectangle 8"/>
          <p:cNvSpPr/>
          <p:nvPr/>
        </p:nvSpPr>
        <p:spPr>
          <a:xfrm>
            <a:off x="5958084" y="2830632"/>
            <a:ext cx="1828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rgbClr val="FFFF00"/>
              </a:solidFill>
            </a:endParaRPr>
          </a:p>
          <a:p>
            <a:r>
              <a:rPr lang="en-US" dirty="0" smtClean="0">
                <a:solidFill>
                  <a:srgbClr val="FFFF00"/>
                </a:solidFill>
              </a:rPr>
              <a:t>Thin Overlay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943600" y="5867400"/>
            <a:ext cx="1828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rgbClr val="FFFF00"/>
              </a:solidFill>
            </a:endParaRPr>
          </a:p>
          <a:p>
            <a:r>
              <a:rPr lang="en-US" dirty="0" smtClean="0">
                <a:solidFill>
                  <a:srgbClr val="FFFF00"/>
                </a:solidFill>
              </a:rPr>
              <a:t>Slurry Seal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278443" y="5715000"/>
            <a:ext cx="1828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rgbClr val="FFFF00"/>
              </a:solidFill>
            </a:endParaRPr>
          </a:p>
          <a:p>
            <a:r>
              <a:rPr lang="en-US" dirty="0" smtClean="0">
                <a:solidFill>
                  <a:srgbClr val="FFFF00"/>
                </a:solidFill>
              </a:rPr>
              <a:t>Chip Seal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965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Why care?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3" y="1447800"/>
            <a:ext cx="8067675" cy="4552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5800" y="6248400"/>
            <a:ext cx="7696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 err="1" smtClean="0"/>
              <a:t>Hao</a:t>
            </a:r>
            <a:r>
              <a:rPr lang="en-US" dirty="0" smtClean="0"/>
              <a:t> Wang, “Life </a:t>
            </a:r>
            <a:r>
              <a:rPr lang="en-US" dirty="0" err="1" smtClean="0"/>
              <a:t>Cycel</a:t>
            </a:r>
            <a:r>
              <a:rPr lang="en-US" dirty="0" smtClean="0"/>
              <a:t> Assessment of Asphalt Pavement Preservation.”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11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573</Words>
  <Application>Microsoft Office PowerPoint</Application>
  <PresentationFormat>On-screen Show (4:3)</PresentationFormat>
  <Paragraphs>84</Paragraphs>
  <Slides>21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Making Informed Predictions of Pavement Life and Life-Cycle Emissions</vt:lpstr>
      <vt:lpstr>Literature review</vt:lpstr>
      <vt:lpstr>Motivation</vt:lpstr>
      <vt:lpstr>Motivation</vt:lpstr>
      <vt:lpstr>Pavement Management</vt:lpstr>
      <vt:lpstr>Pavement Mgt</vt:lpstr>
      <vt:lpstr>Pavement Distresses</vt:lpstr>
      <vt:lpstr>Asphalt Pavement Preservation Treatments</vt:lpstr>
      <vt:lpstr>Why care?</vt:lpstr>
      <vt:lpstr>Case Study: Washington State PMS</vt:lpstr>
      <vt:lpstr>WSDOT PMS</vt:lpstr>
      <vt:lpstr>Pavement Distress Evolution</vt:lpstr>
      <vt:lpstr>Methodology: Overview</vt:lpstr>
      <vt:lpstr>Methodology</vt:lpstr>
      <vt:lpstr>Preliminary Results</vt:lpstr>
      <vt:lpstr>Preliminary results</vt:lpstr>
      <vt:lpstr>Preliminary Results</vt:lpstr>
      <vt:lpstr>Overview of Results</vt:lpstr>
      <vt:lpstr>Application..</vt:lpstr>
      <vt:lpstr>Application ctnd..</vt:lpstr>
      <vt:lpstr>Implications: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Making Informed Predictions of Pavement Life and Life-Cycle Emissions</dc:title>
  <dc:creator>ogwang</dc:creator>
  <cp:lastModifiedBy>ogwang</cp:lastModifiedBy>
  <cp:revision>23</cp:revision>
  <dcterms:created xsi:type="dcterms:W3CDTF">2014-11-19T00:24:30Z</dcterms:created>
  <dcterms:modified xsi:type="dcterms:W3CDTF">2014-11-19T18:37:40Z</dcterms:modified>
</cp:coreProperties>
</file>

<file path=docProps/thumbnail.jpeg>
</file>